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16"/>
  </p:notesMasterIdLst>
  <p:handoutMasterIdLst>
    <p:handoutMasterId r:id="rId17"/>
  </p:handoutMasterIdLst>
  <p:sldIdLst>
    <p:sldId id="276" r:id="rId3"/>
    <p:sldId id="285" r:id="rId4"/>
    <p:sldId id="259" r:id="rId5"/>
    <p:sldId id="266" r:id="rId6"/>
    <p:sldId id="279" r:id="rId7"/>
    <p:sldId id="286" r:id="rId8"/>
    <p:sldId id="280" r:id="rId9"/>
    <p:sldId id="278" r:id="rId10"/>
    <p:sldId id="281" r:id="rId11"/>
    <p:sldId id="282" r:id="rId12"/>
    <p:sldId id="287" r:id="rId13"/>
    <p:sldId id="284" r:id="rId14"/>
    <p:sldId id="27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5473" autoAdjust="0"/>
  </p:normalViewPr>
  <p:slideViewPr>
    <p:cSldViewPr snapToGrid="0">
      <p:cViewPr varScale="1">
        <p:scale>
          <a:sx n="65" d="100"/>
          <a:sy n="65" d="100"/>
        </p:scale>
        <p:origin x="64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A1175B-5BD2-4641-95D5-17AFD1876294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8D8511-9D1E-4188-9AAE-C50E0AB2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5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8F06D7-6F7E-484E-87C9-004D6E3BFA2E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F14A67-5176-B94B-829C-59CE77CEE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3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Gre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533579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770672" y="3076687"/>
            <a:ext cx="664822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Click to edit Master subtitle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1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icture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698" y="-1"/>
            <a:ext cx="6110690" cy="615842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6117388" y="-1"/>
            <a:ext cx="6081311" cy="6158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450167" y="517793"/>
            <a:ext cx="5489382" cy="60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449862" y="1344613"/>
            <a:ext cx="4697110" cy="442753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9" name="Isosceles Triangle 2"/>
          <p:cNvSpPr/>
          <p:nvPr userDrawn="1"/>
        </p:nvSpPr>
        <p:spPr>
          <a:xfrm rot="5400000">
            <a:off x="5805805" y="508625"/>
            <a:ext cx="330505" cy="312567"/>
          </a:xfrm>
          <a:custGeom>
            <a:avLst/>
            <a:gdLst>
              <a:gd name="connsiteX0" fmla="*/ 0 w 562301"/>
              <a:gd name="connsiteY0" fmla="*/ 484742 h 484742"/>
              <a:gd name="connsiteX1" fmla="*/ 281151 w 562301"/>
              <a:gd name="connsiteY1" fmla="*/ 0 h 484742"/>
              <a:gd name="connsiteX2" fmla="*/ 562301 w 562301"/>
              <a:gd name="connsiteY2" fmla="*/ 484742 h 484742"/>
              <a:gd name="connsiteX3" fmla="*/ 0 w 562301"/>
              <a:gd name="connsiteY3" fmla="*/ 484742 h 484742"/>
              <a:gd name="connsiteX0" fmla="*/ 0 w 562301"/>
              <a:gd name="connsiteY0" fmla="*/ 511440 h 511440"/>
              <a:gd name="connsiteX1" fmla="*/ 7498 w 562301"/>
              <a:gd name="connsiteY1" fmla="*/ 0 h 511440"/>
              <a:gd name="connsiteX2" fmla="*/ 562301 w 562301"/>
              <a:gd name="connsiteY2" fmla="*/ 511440 h 511440"/>
              <a:gd name="connsiteX3" fmla="*/ 0 w 562301"/>
              <a:gd name="connsiteY3" fmla="*/ 511440 h 511440"/>
              <a:gd name="connsiteX0" fmla="*/ 0 w 512243"/>
              <a:gd name="connsiteY0" fmla="*/ 511440 h 511440"/>
              <a:gd name="connsiteX1" fmla="*/ 7498 w 512243"/>
              <a:gd name="connsiteY1" fmla="*/ 0 h 511440"/>
              <a:gd name="connsiteX2" fmla="*/ 512243 w 512243"/>
              <a:gd name="connsiteY2" fmla="*/ 10856 h 511440"/>
              <a:gd name="connsiteX3" fmla="*/ 0 w 512243"/>
              <a:gd name="connsiteY3" fmla="*/ 511440 h 511440"/>
              <a:gd name="connsiteX0" fmla="*/ 0 w 512243"/>
              <a:gd name="connsiteY0" fmla="*/ 500584 h 500584"/>
              <a:gd name="connsiteX1" fmla="*/ 823 w 512243"/>
              <a:gd name="connsiteY1" fmla="*/ 12504 h 500584"/>
              <a:gd name="connsiteX2" fmla="*/ 512243 w 512243"/>
              <a:gd name="connsiteY2" fmla="*/ 0 h 500584"/>
              <a:gd name="connsiteX3" fmla="*/ 0 w 512243"/>
              <a:gd name="connsiteY3" fmla="*/ 500584 h 500584"/>
              <a:gd name="connsiteX0" fmla="*/ 0 w 508905"/>
              <a:gd name="connsiteY0" fmla="*/ 488080 h 488080"/>
              <a:gd name="connsiteX1" fmla="*/ 823 w 508905"/>
              <a:gd name="connsiteY1" fmla="*/ 0 h 488080"/>
              <a:gd name="connsiteX2" fmla="*/ 508905 w 508905"/>
              <a:gd name="connsiteY2" fmla="*/ 10857 h 488080"/>
              <a:gd name="connsiteX3" fmla="*/ 0 w 508905"/>
              <a:gd name="connsiteY3" fmla="*/ 488080 h 488080"/>
              <a:gd name="connsiteX0" fmla="*/ 0 w 522254"/>
              <a:gd name="connsiteY0" fmla="*/ 493909 h 493909"/>
              <a:gd name="connsiteX1" fmla="*/ 823 w 522254"/>
              <a:gd name="connsiteY1" fmla="*/ 5829 h 493909"/>
              <a:gd name="connsiteX2" fmla="*/ 522254 w 522254"/>
              <a:gd name="connsiteY2" fmla="*/ 0 h 493909"/>
              <a:gd name="connsiteX3" fmla="*/ 0 w 522254"/>
              <a:gd name="connsiteY3" fmla="*/ 493909 h 49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54" h="493909">
                <a:moveTo>
                  <a:pt x="0" y="493909"/>
                </a:moveTo>
                <a:cubicBezTo>
                  <a:pt x="274" y="331216"/>
                  <a:pt x="549" y="168522"/>
                  <a:pt x="823" y="5829"/>
                </a:cubicBezTo>
                <a:lnTo>
                  <a:pt x="522254" y="0"/>
                </a:lnTo>
                <a:lnTo>
                  <a:pt x="0" y="4939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1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Header Pattern BG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790950" y="2514599"/>
            <a:ext cx="5925139" cy="838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228" y="3758679"/>
            <a:ext cx="6658983" cy="11129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901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Header Pattern BG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790950" y="2514600"/>
            <a:ext cx="5925139" cy="780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788229" y="3244332"/>
            <a:ext cx="5936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Local Admissions (EU)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781228" y="3758679"/>
            <a:ext cx="6658983" cy="11129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35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30513" y="517793"/>
            <a:ext cx="10087429" cy="60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1045029" y="1863065"/>
            <a:ext cx="10043885" cy="390908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57275" y="1493392"/>
            <a:ext cx="100896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8158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45028" y="517793"/>
            <a:ext cx="10087429" cy="60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1059543" y="1868557"/>
            <a:ext cx="10072914" cy="3903593"/>
          </a:xfrm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57275" y="1493392"/>
            <a:ext cx="100896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1379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1" cy="61584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8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Gallery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79269" cy="310955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56437" y="3152050"/>
            <a:ext cx="4239564" cy="29993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3152050"/>
            <a:ext cx="1818414" cy="29993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45975" y="3152051"/>
            <a:ext cx="3030559" cy="29993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130674" y="0"/>
            <a:ext cx="4395305" cy="310955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577384" y="0"/>
            <a:ext cx="4638519" cy="3109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221844" y="3152050"/>
            <a:ext cx="2958203" cy="29893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097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Me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1452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7749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 Placeholder 5"/>
          <p:cNvSpPr>
            <a:spLocks noGrp="1"/>
          </p:cNvSpPr>
          <p:nvPr>
            <p:ph type="dgm" sz="quarter" idx="10"/>
          </p:nvPr>
        </p:nvSpPr>
        <p:spPr>
          <a:xfrm>
            <a:off x="1949450" y="765175"/>
            <a:ext cx="8874125" cy="4271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11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35" y="961684"/>
            <a:ext cx="6307682" cy="47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84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" y="4206240"/>
            <a:ext cx="12192001" cy="112955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21685" y="5529422"/>
            <a:ext cx="6658983" cy="11129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2062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1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BG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" y="4206240"/>
            <a:ext cx="12192001" cy="112955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21685" y="5529422"/>
            <a:ext cx="6658983" cy="11129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5" b="-1"/>
          <a:stretch/>
        </p:blipFill>
        <p:spPr>
          <a:xfrm>
            <a:off x="0" y="0"/>
            <a:ext cx="12192001" cy="42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2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Gre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533579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87" y="5336214"/>
            <a:ext cx="1104987" cy="1184171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770672" y="3076687"/>
            <a:ext cx="660519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2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30514" y="517793"/>
            <a:ext cx="10087429" cy="701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45030" y="2161949"/>
            <a:ext cx="10072914" cy="1960109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 baseline="0"/>
            </a:lvl1pPr>
            <a:lvl2pPr marL="685800" indent="-228600">
              <a:buFontTx/>
              <a:buBlip>
                <a:blip r:embed="rId3"/>
              </a:buBlip>
              <a:defRPr sz="1800"/>
            </a:lvl2pPr>
          </a:lstStyle>
          <a:p>
            <a:pPr lvl="0"/>
            <a:r>
              <a:rPr lang="en-US" sz="2000" dirty="0" smtClean="0"/>
              <a:t>Bullet point</a:t>
            </a:r>
          </a:p>
          <a:p>
            <a:pPr lvl="0"/>
            <a:r>
              <a:rPr lang="en-US" sz="2000" dirty="0" smtClean="0"/>
              <a:t>Bullet point</a:t>
            </a:r>
          </a:p>
          <a:p>
            <a:pPr lvl="0"/>
            <a:r>
              <a:rPr lang="en-US" sz="2000" dirty="0" smtClean="0"/>
              <a:t>Bullet point</a:t>
            </a:r>
          </a:p>
          <a:p>
            <a:pPr lvl="0"/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57275" y="1553028"/>
            <a:ext cx="100896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53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81311" y="-1"/>
            <a:ext cx="6110690" cy="615842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16000" y="517793"/>
            <a:ext cx="5080000" cy="60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30514" y="1344613"/>
            <a:ext cx="4789261" cy="4427537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Tex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30514" y="517793"/>
            <a:ext cx="5065486" cy="60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30514" y="1344613"/>
            <a:ext cx="4789261" cy="4427537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8851" y="1"/>
            <a:ext cx="615315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0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45028" y="517793"/>
            <a:ext cx="10101943" cy="60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30514" y="1863065"/>
            <a:ext cx="10101943" cy="3909085"/>
          </a:xfrm>
        </p:spPr>
        <p:txBody>
          <a:bodyPr numCol="2"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57275" y="1493392"/>
            <a:ext cx="100896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4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30514" y="517793"/>
            <a:ext cx="10087429" cy="60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5030" y="1959429"/>
            <a:ext cx="10072914" cy="3817484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400"/>
            </a:lvl1pPr>
            <a:lvl2pPr marL="685800" indent="-228600">
              <a:buFontTx/>
              <a:buBlip>
                <a:blip r:embed="rId3"/>
              </a:buBlip>
              <a:defRPr sz="2100"/>
            </a:lvl2pPr>
            <a:lvl3pPr marL="1143000" indent="-228600">
              <a:buFontTx/>
              <a:buBlip>
                <a:blip r:embed="rId3"/>
              </a:buBlip>
              <a:defRPr sz="1800"/>
            </a:lvl3pPr>
            <a:lvl4pPr marL="1600200" indent="-228600">
              <a:buFontTx/>
              <a:buBlip>
                <a:blip r:embed="rId3"/>
              </a:buBlip>
              <a:defRPr sz="1600"/>
            </a:lvl4pPr>
            <a:lvl5pPr marL="2057400" indent="-228600">
              <a:buFontTx/>
              <a:buBlip>
                <a:blip r:embed="rId3"/>
              </a:buBlip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57275" y="1553028"/>
            <a:ext cx="100896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9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 userDrawn="1"/>
        </p:nvSpPr>
        <p:spPr>
          <a:xfrm>
            <a:off x="-1" y="4206240"/>
            <a:ext cx="12192001" cy="112955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87" y="5335793"/>
            <a:ext cx="1104988" cy="118417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2721685" y="5529422"/>
            <a:ext cx="6658983" cy="11129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2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5028" y="365125"/>
            <a:ext cx="100729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825625"/>
            <a:ext cx="101309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71572"/>
            <a:ext cx="12192000" cy="68103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39" y="6355543"/>
            <a:ext cx="2150406" cy="33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68" r:id="rId3"/>
    <p:sldLayoutId id="2147483664" r:id="rId4"/>
    <p:sldLayoutId id="2147483669" r:id="rId5"/>
    <p:sldLayoutId id="2147483658" r:id="rId6"/>
    <p:sldLayoutId id="2147483666" r:id="rId7"/>
    <p:sldLayoutId id="2147483667" r:id="rId8"/>
    <p:sldLayoutId id="2147483656" r:id="rId9"/>
    <p:sldLayoutId id="2147483657" r:id="rId10"/>
    <p:sldLayoutId id="2147483655" r:id="rId11"/>
    <p:sldLayoutId id="2147483663" r:id="rId12"/>
    <p:sldLayoutId id="2147483661" r:id="rId13"/>
    <p:sldLayoutId id="2147483662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86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5030" y="1854558"/>
            <a:ext cx="10087428" cy="3965898"/>
          </a:xfrm>
        </p:spPr>
        <p:txBody>
          <a:bodyPr/>
          <a:lstStyle/>
          <a:p>
            <a:r>
              <a:rPr lang="en-US" dirty="0" smtClean="0"/>
              <a:t>Innovative</a:t>
            </a:r>
          </a:p>
          <a:p>
            <a:r>
              <a:rPr lang="en-US" dirty="0" smtClean="0"/>
              <a:t>Interesting</a:t>
            </a:r>
          </a:p>
          <a:p>
            <a:r>
              <a:rPr lang="en-US" dirty="0" smtClean="0"/>
              <a:t>Pioneering</a:t>
            </a:r>
          </a:p>
          <a:p>
            <a:r>
              <a:rPr lang="en-US" dirty="0" smtClean="0"/>
              <a:t>Useful?</a:t>
            </a:r>
          </a:p>
          <a:p>
            <a:r>
              <a:rPr lang="en-US" dirty="0" smtClean="0"/>
              <a:t>Utilization?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Research → its contribution to the successful implementation of strategy </a:t>
            </a:r>
          </a:p>
          <a:p>
            <a:pPr marL="0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5029" y="517793"/>
            <a:ext cx="10119158" cy="96013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Content of presentations – 5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Congress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896" y="1977012"/>
            <a:ext cx="4127833" cy="21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 schools of thought: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5030" y="1564395"/>
            <a:ext cx="10072914" cy="421251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practioners’ point of view</a:t>
            </a:r>
          </a:p>
          <a:p>
            <a:r>
              <a:rPr lang="en-US" dirty="0"/>
              <a:t>The Academic / Scientific point of view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the two together is the major challenge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672" y="3944039"/>
            <a:ext cx="6152289" cy="21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4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5030" y="1597446"/>
            <a:ext cx="10072914" cy="4572000"/>
          </a:xfrm>
        </p:spPr>
        <p:txBody>
          <a:bodyPr/>
          <a:lstStyle/>
          <a:p>
            <a:pPr algn="just"/>
            <a:r>
              <a:rPr lang="en-US" dirty="0" smtClean="0"/>
              <a:t>Decision makers in Sports Organizations → Do they understand the importance of research (academia) as a critical success factor in developing their organization / sport?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Does this reflect in the strategic plans of sport organizations?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30514" y="621029"/>
            <a:ext cx="10087429" cy="60592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link between theory and practice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276" y="3778786"/>
            <a:ext cx="4678591" cy="22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2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5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</a:t>
            </a:r>
            <a:r>
              <a:rPr lang="en-US" baseline="30000" dirty="0" smtClean="0"/>
              <a:t>th</a:t>
            </a:r>
            <a:r>
              <a:rPr lang="en-US" dirty="0" smtClean="0"/>
              <a:t> International Congress of Exercise </a:t>
            </a:r>
            <a:br>
              <a:rPr lang="en-US" dirty="0" smtClean="0"/>
            </a:br>
            <a:r>
              <a:rPr lang="en-US" dirty="0" smtClean="0"/>
              <a:t>and Sport Sciences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5924" y="3716589"/>
            <a:ext cx="6605195" cy="1148591"/>
          </a:xfrm>
        </p:spPr>
        <p:txBody>
          <a:bodyPr/>
          <a:lstStyle/>
          <a:p>
            <a:r>
              <a:rPr lang="en-US" dirty="0" smtClean="0"/>
              <a:t>June 7-10 2018 </a:t>
            </a:r>
          </a:p>
          <a:p>
            <a:r>
              <a:rPr lang="en-US" dirty="0" smtClean="0"/>
              <a:t>Tel Aviv</a:t>
            </a:r>
          </a:p>
          <a:p>
            <a:r>
              <a:rPr lang="en-US" dirty="0" smtClean="0"/>
              <a:t>Nicos Kartakoullis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7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5335793"/>
          </a:xfrm>
        </p:spPr>
        <p:txBody>
          <a:bodyPr/>
          <a:lstStyle/>
          <a:p>
            <a:r>
              <a:rPr lang="en-US" dirty="0" smtClean="0"/>
              <a:t>Strategic Planning in Sport Organizations: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672" y="2787451"/>
            <a:ext cx="6605195" cy="12665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Is </a:t>
            </a:r>
            <a:r>
              <a:rPr lang="en-US" sz="3200" dirty="0"/>
              <a:t>it possible to implement?</a:t>
            </a:r>
          </a:p>
        </p:txBody>
      </p:sp>
    </p:spTree>
    <p:extLst>
      <p:ext uri="{BB962C8B-B14F-4D97-AF65-F5344CB8AC3E}">
        <p14:creationId xmlns:p14="http://schemas.microsoft.com/office/powerpoint/2010/main" val="6133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514" y="680024"/>
            <a:ext cx="10087429" cy="765317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Topics:</a:t>
            </a:r>
            <a:r>
              <a:rPr lang="en-US" b="1" dirty="0" smtClean="0">
                <a:latin typeface="+mn-lt"/>
              </a:rPr>
              <a:t> </a:t>
            </a:r>
            <a:endParaRPr lang="en-US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5029" y="1944234"/>
            <a:ext cx="10726284" cy="34260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 sports organizations need strategic plans? Do they need a strategy?</a:t>
            </a:r>
          </a:p>
          <a:p>
            <a:endParaRPr lang="en-US" dirty="0"/>
          </a:p>
          <a:p>
            <a:r>
              <a:rPr lang="en-US" dirty="0" smtClean="0"/>
              <a:t>What is the current situation?</a:t>
            </a:r>
          </a:p>
          <a:p>
            <a:endParaRPr lang="en-US" dirty="0"/>
          </a:p>
          <a:p>
            <a:r>
              <a:rPr lang="en-US" dirty="0" smtClean="0"/>
              <a:t>The role of Sport and Exercise Sciences (Academia) in supporting the implementation of strategy.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60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5030" y="1854558"/>
            <a:ext cx="10087428" cy="3965898"/>
          </a:xfrm>
        </p:spPr>
        <p:txBody>
          <a:bodyPr/>
          <a:lstStyle/>
          <a:p>
            <a:r>
              <a:rPr lang="en-US" dirty="0" smtClean="0"/>
              <a:t>Inspires managers (vision)</a:t>
            </a:r>
          </a:p>
          <a:p>
            <a:r>
              <a:rPr lang="en-US" dirty="0" smtClean="0"/>
              <a:t>Auditing the business</a:t>
            </a:r>
          </a:p>
          <a:p>
            <a:r>
              <a:rPr lang="en-US" dirty="0" smtClean="0"/>
              <a:t>Identifying opportunities</a:t>
            </a:r>
          </a:p>
          <a:p>
            <a:r>
              <a:rPr lang="en-US" dirty="0" smtClean="0"/>
              <a:t>Guides structuring and supports decision making </a:t>
            </a:r>
          </a:p>
          <a:p>
            <a:r>
              <a:rPr lang="en-US" dirty="0" smtClean="0"/>
              <a:t>Setting objectives</a:t>
            </a:r>
          </a:p>
          <a:p>
            <a:r>
              <a:rPr lang="en-US" dirty="0" smtClean="0"/>
              <a:t>Common language for stakeholders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(Wickham, 2001)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5029" y="517793"/>
            <a:ext cx="10119158" cy="96013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strategize?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958" y="171133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Setting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objectives for sports organizations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791" y="3699085"/>
            <a:ext cx="26289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8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5030" y="1854558"/>
            <a:ext cx="10087428" cy="39658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Organizations that have strategic plans</a:t>
            </a:r>
          </a:p>
          <a:p>
            <a:r>
              <a:rPr lang="en-US" dirty="0" smtClean="0"/>
              <a:t>Organizations that do </a:t>
            </a:r>
            <a:r>
              <a:rPr lang="en-US" u="sng" dirty="0" smtClean="0"/>
              <a:t>not</a:t>
            </a:r>
            <a:r>
              <a:rPr lang="en-US" dirty="0" smtClean="0"/>
              <a:t> have </a:t>
            </a:r>
            <a:r>
              <a:rPr lang="en-US" dirty="0"/>
              <a:t>strategic </a:t>
            </a:r>
            <a:r>
              <a:rPr lang="en-US" dirty="0" smtClean="0"/>
              <a:t>plans</a:t>
            </a:r>
          </a:p>
          <a:p>
            <a:r>
              <a:rPr lang="en-US" dirty="0" smtClean="0"/>
              <a:t>Organizations that </a:t>
            </a:r>
            <a:r>
              <a:rPr lang="en-US" u="sng" dirty="0" smtClean="0"/>
              <a:t>do</a:t>
            </a:r>
            <a:r>
              <a:rPr lang="en-US" dirty="0" smtClean="0"/>
              <a:t> have but do </a:t>
            </a:r>
            <a:r>
              <a:rPr lang="en-US" u="sng" dirty="0" smtClean="0"/>
              <a:t>not</a:t>
            </a:r>
            <a:r>
              <a:rPr lang="en-US" dirty="0" smtClean="0"/>
              <a:t> implement!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Why? </a:t>
            </a:r>
            <a:endParaRPr lang="en-US" dirty="0"/>
          </a:p>
          <a:p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5029" y="517793"/>
            <a:ext cx="10119158" cy="960133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the current situation regarding strategic planning in sports organizations?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754" y="2071171"/>
            <a:ext cx="3198057" cy="20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5030" y="1854558"/>
            <a:ext cx="10087428" cy="3965898"/>
          </a:xfrm>
        </p:spPr>
        <p:txBody>
          <a:bodyPr/>
          <a:lstStyle/>
          <a:p>
            <a:r>
              <a:rPr lang="en-US" dirty="0" smtClean="0"/>
              <a:t>Time</a:t>
            </a:r>
          </a:p>
          <a:p>
            <a:r>
              <a:rPr lang="en-US" dirty="0" smtClean="0"/>
              <a:t>Knowledge / Expertise</a:t>
            </a:r>
          </a:p>
          <a:p>
            <a:r>
              <a:rPr lang="en-US" dirty="0" smtClean="0"/>
              <a:t>Lack of trust, openness (Accountability?)</a:t>
            </a:r>
          </a:p>
          <a:p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5029" y="517793"/>
            <a:ext cx="10119158" cy="96013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Reasons for the absence of strategic planning: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95" y="3489191"/>
            <a:ext cx="3128791" cy="23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5030" y="1854558"/>
            <a:ext cx="10087428" cy="396589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The need for a JOINT EFFORT</a:t>
            </a:r>
          </a:p>
          <a:p>
            <a:pPr marL="0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5029" y="517793"/>
            <a:ext cx="10119158" cy="96013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Exercise and Sport Sciences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→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 Sport Management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498" y="2116501"/>
            <a:ext cx="3977525" cy="28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st Slide">
  <a:themeElements>
    <a:clrScheme name="UNIC">
      <a:dk1>
        <a:sysClr val="windowText" lastClr="000000"/>
      </a:dk1>
      <a:lt1>
        <a:sysClr val="window" lastClr="FFFFFF"/>
      </a:lt1>
      <a:dk2>
        <a:srgbClr val="53565A"/>
      </a:dk2>
      <a:lt2>
        <a:srgbClr val="DFE2E5"/>
      </a:lt2>
      <a:accent1>
        <a:srgbClr val="BD081C"/>
      </a:accent1>
      <a:accent2>
        <a:srgbClr val="53565A"/>
      </a:accent2>
      <a:accent3>
        <a:srgbClr val="DFE2E5"/>
      </a:accent3>
      <a:accent4>
        <a:srgbClr val="8D0515"/>
      </a:accent4>
      <a:accent5>
        <a:srgbClr val="5E030E"/>
      </a:accent5>
      <a:accent6>
        <a:srgbClr val="A0A9B2"/>
      </a:accent6>
      <a:hlink>
        <a:srgbClr val="BD081C"/>
      </a:hlink>
      <a:folHlink>
        <a:srgbClr val="53565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867593F6-23FE-4F6D-A7DB-79303735C1CA}" vid="{0A99FFB9-DA67-4F3C-8B46-8DBA2436A440}"/>
    </a:ext>
  </a:extLst>
</a:theme>
</file>

<file path=ppt/theme/theme2.xml><?xml version="1.0" encoding="utf-8"?>
<a:theme xmlns:a="http://schemas.openxmlformats.org/drawingml/2006/main" name="Inside Page">
  <a:themeElements>
    <a:clrScheme name="UNIC">
      <a:dk1>
        <a:sysClr val="windowText" lastClr="000000"/>
      </a:dk1>
      <a:lt1>
        <a:sysClr val="window" lastClr="FFFFFF"/>
      </a:lt1>
      <a:dk2>
        <a:srgbClr val="53565A"/>
      </a:dk2>
      <a:lt2>
        <a:srgbClr val="DFE2E5"/>
      </a:lt2>
      <a:accent1>
        <a:srgbClr val="BD081C"/>
      </a:accent1>
      <a:accent2>
        <a:srgbClr val="53565A"/>
      </a:accent2>
      <a:accent3>
        <a:srgbClr val="DFE2E5"/>
      </a:accent3>
      <a:accent4>
        <a:srgbClr val="8D0515"/>
      </a:accent4>
      <a:accent5>
        <a:srgbClr val="5E030E"/>
      </a:accent5>
      <a:accent6>
        <a:srgbClr val="A0A9B2"/>
      </a:accent6>
      <a:hlink>
        <a:srgbClr val="BD081C"/>
      </a:hlink>
      <a:folHlink>
        <a:srgbClr val="53565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262</Words>
  <Application>Microsoft Office PowerPoint</Application>
  <PresentationFormat>מסך רחב</PresentationFormat>
  <Paragraphs>62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First Slide</vt:lpstr>
      <vt:lpstr>Inside Page</vt:lpstr>
      <vt:lpstr>מצגת של PowerPoint‏</vt:lpstr>
      <vt:lpstr>The 5th International Congress of Exercise  and Sport Sciences</vt:lpstr>
      <vt:lpstr>Strategic Planning in Sport Organizations:</vt:lpstr>
      <vt:lpstr>Topics: </vt:lpstr>
      <vt:lpstr>Why strategize?</vt:lpstr>
      <vt:lpstr>מצגת של PowerPoint‏</vt:lpstr>
      <vt:lpstr>What is the current situation regarding strategic planning in sports organizations? </vt:lpstr>
      <vt:lpstr>Reasons for the absence of strategic planning:</vt:lpstr>
      <vt:lpstr>Exercise and Sport Sciences → Sport Management </vt:lpstr>
      <vt:lpstr>Content of presentations – 5th Congress</vt:lpstr>
      <vt:lpstr>Two schools of thought:</vt:lpstr>
      <vt:lpstr>The link between theory and practice</vt:lpstr>
      <vt:lpstr>מצגת של PowerPoint‏</vt:lpstr>
    </vt:vector>
  </TitlesOfParts>
  <Company>University of Nicosia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Center</dc:creator>
  <cp:lastModifiedBy>Devora Hellerstein</cp:lastModifiedBy>
  <cp:revision>69</cp:revision>
  <cp:lastPrinted>2018-05-29T06:49:23Z</cp:lastPrinted>
  <dcterms:created xsi:type="dcterms:W3CDTF">2017-03-31T08:24:59Z</dcterms:created>
  <dcterms:modified xsi:type="dcterms:W3CDTF">2018-07-12T07:31:22Z</dcterms:modified>
</cp:coreProperties>
</file>